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1" autoAdjust="0"/>
    <p:restoredTop sz="94660"/>
  </p:normalViewPr>
  <p:slideViewPr>
    <p:cSldViewPr snapToGrid="0">
      <p:cViewPr varScale="1">
        <p:scale>
          <a:sx n="86" d="100"/>
          <a:sy n="86" d="100"/>
        </p:scale>
        <p:origin x="562"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A2D6E86-2727-4B28-813B-88641EE18D36}" type="datetimeFigureOut">
              <a:rPr lang="fr-BE" smtClean="0"/>
              <a:t>19-08-20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33209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2D6E86-2727-4B28-813B-88641EE18D36}" type="datetimeFigureOut">
              <a:rPr lang="fr-BE" smtClean="0"/>
              <a:t>19-08-20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3414306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2D6E86-2727-4B28-813B-88641EE18D36}" type="datetimeFigureOut">
              <a:rPr lang="fr-BE" smtClean="0"/>
              <a:t>19-08-20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578073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A2D6E86-2727-4B28-813B-88641EE18D36}" type="datetimeFigureOut">
              <a:rPr lang="fr-BE" smtClean="0"/>
              <a:t>19-08-20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2678654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7A2D6E86-2727-4B28-813B-88641EE18D36}" type="datetimeFigureOut">
              <a:rPr lang="fr-BE" smtClean="0"/>
              <a:t>19-08-20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55403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7A2D6E86-2727-4B28-813B-88641EE18D36}" type="datetimeFigureOut">
              <a:rPr lang="fr-BE" smtClean="0"/>
              <a:t>19-08-20</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386669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7A2D6E86-2727-4B28-813B-88641EE18D36}" type="datetimeFigureOut">
              <a:rPr lang="fr-BE" smtClean="0"/>
              <a:t>19-08-20</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51042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A2D6E86-2727-4B28-813B-88641EE18D36}" type="datetimeFigureOut">
              <a:rPr lang="fr-BE" smtClean="0"/>
              <a:t>19-08-20</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52155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D6E86-2727-4B28-813B-88641EE18D36}" type="datetimeFigureOut">
              <a:rPr lang="fr-BE" smtClean="0"/>
              <a:t>19-08-20</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329311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A2D6E86-2727-4B28-813B-88641EE18D36}" type="datetimeFigureOut">
              <a:rPr lang="fr-BE" smtClean="0"/>
              <a:t>19-08-20</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4219178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A2D6E86-2727-4B28-813B-88641EE18D36}" type="datetimeFigureOut">
              <a:rPr lang="fr-BE" smtClean="0"/>
              <a:t>19-08-20</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96829026-DF6A-45F4-8428-D1D18EFC2DFA}" type="slidenum">
              <a:rPr lang="fr-BE" smtClean="0"/>
              <a:t>‹N°›</a:t>
            </a:fld>
            <a:endParaRPr lang="fr-BE"/>
          </a:p>
        </p:txBody>
      </p:sp>
    </p:spTree>
    <p:extLst>
      <p:ext uri="{BB962C8B-B14F-4D97-AF65-F5344CB8AC3E}">
        <p14:creationId xmlns:p14="http://schemas.microsoft.com/office/powerpoint/2010/main" val="1384924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D6E86-2727-4B28-813B-88641EE18D36}" type="datetimeFigureOut">
              <a:rPr lang="fr-BE" smtClean="0"/>
              <a:t>19-08-20</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29026-DF6A-45F4-8428-D1D18EFC2DFA}" type="slidenum">
              <a:rPr lang="fr-BE" smtClean="0"/>
              <a:t>‹N°›</a:t>
            </a:fld>
            <a:endParaRPr lang="fr-BE"/>
          </a:p>
        </p:txBody>
      </p:sp>
    </p:spTree>
    <p:extLst>
      <p:ext uri="{BB962C8B-B14F-4D97-AF65-F5344CB8AC3E}">
        <p14:creationId xmlns:p14="http://schemas.microsoft.com/office/powerpoint/2010/main" val="8690771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8.png"/><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7.jpg"/><Relationship Id="rId2" Type="http://schemas.openxmlformats.org/officeDocument/2006/relationships/hyperlink" Target="mailto:Info@mathemo.org" TargetMode="Externa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3.wdp"/><Relationship Id="rId5" Type="http://schemas.openxmlformats.org/officeDocument/2006/relationships/image" Target="../media/image2.jp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70496E-76C0-4FB0-AC19-3AD8440D52D4}"/>
              </a:ext>
            </a:extLst>
          </p:cNvPr>
          <p:cNvSpPr>
            <a:spLocks noGrp="1"/>
          </p:cNvSpPr>
          <p:nvPr>
            <p:ph type="ctrTitle"/>
          </p:nvPr>
        </p:nvSpPr>
        <p:spPr>
          <a:xfrm>
            <a:off x="236484" y="4314093"/>
            <a:ext cx="8196316" cy="2543908"/>
          </a:xfrm>
        </p:spPr>
        <p:txBody>
          <a:bodyPr anchor="ctr">
            <a:normAutofit/>
          </a:bodyPr>
          <a:lstStyle/>
          <a:p>
            <a:pPr algn="l"/>
            <a:r>
              <a:rPr lang="fr-FR" sz="2400" dirty="0"/>
              <a:t>  </a:t>
            </a:r>
            <a:br>
              <a:rPr lang="fr-FR" sz="2400" dirty="0"/>
            </a:br>
            <a:r>
              <a:rPr lang="fr-FR" sz="2000" dirty="0"/>
              <a:t>L</a:t>
            </a:r>
            <a:r>
              <a:rPr lang="fr-FR" sz="2000" b="1" dirty="0"/>
              <a:t>’accompagnement des difficultés mathématiques chez l’enfant :</a:t>
            </a:r>
            <a:br>
              <a:rPr lang="fr-FR" sz="2000" b="1" dirty="0"/>
            </a:br>
            <a:r>
              <a:rPr lang="fr-FR" sz="2000" b="1" dirty="0"/>
              <a:t>Quels gestes mentaux, quels contenus et contenants de pensées? </a:t>
            </a:r>
            <a:br>
              <a:rPr lang="fr-FR" sz="2000" b="1" dirty="0"/>
            </a:br>
            <a:r>
              <a:rPr lang="fr-FR" sz="2000" b="1" dirty="0"/>
              <a:t>Comment lier Gestion mentale, neurosciences et approches classiques?   </a:t>
            </a:r>
            <a:br>
              <a:rPr lang="fr-FR" sz="2000" b="1" dirty="0"/>
            </a:br>
            <a:r>
              <a:rPr lang="fr-FR" sz="2000" b="1" dirty="0"/>
              <a:t>Zoom sur le nombre et la numération, utilisation et manipulation de matériels permettant la généralisation du système décimal. </a:t>
            </a:r>
            <a:endParaRPr lang="fr-BE" sz="2000" b="1" dirty="0"/>
          </a:p>
        </p:txBody>
      </p:sp>
      <p:sp>
        <p:nvSpPr>
          <p:cNvPr id="3" name="Sous-titre 2">
            <a:extLst>
              <a:ext uri="{FF2B5EF4-FFF2-40B4-BE49-F238E27FC236}">
                <a16:creationId xmlns:a16="http://schemas.microsoft.com/office/drawing/2014/main" id="{5328C50E-3CDD-4775-B0A3-9B6C3A1D759D}"/>
              </a:ext>
            </a:extLst>
          </p:cNvPr>
          <p:cNvSpPr>
            <a:spLocks noGrp="1"/>
          </p:cNvSpPr>
          <p:nvPr>
            <p:ph type="subTitle" idx="1"/>
          </p:nvPr>
        </p:nvSpPr>
        <p:spPr>
          <a:xfrm>
            <a:off x="8592291" y="4478231"/>
            <a:ext cx="3435695" cy="2413772"/>
          </a:xfrm>
        </p:spPr>
        <p:txBody>
          <a:bodyPr anchor="ctr">
            <a:normAutofit/>
          </a:bodyPr>
          <a:lstStyle/>
          <a:p>
            <a:r>
              <a:rPr lang="fr-BE" b="1" dirty="0"/>
              <a:t>Marrakech 17-21mai 2021 </a:t>
            </a:r>
          </a:p>
          <a:p>
            <a:pPr algn="l"/>
            <a:r>
              <a:rPr lang="fr-BE" sz="1800" b="1" dirty="0"/>
              <a:t>          </a:t>
            </a:r>
            <a:r>
              <a:rPr lang="fr-BE" sz="1400" b="1" dirty="0"/>
              <a:t>5 matinées de 8h30 à 13h.</a:t>
            </a:r>
          </a:p>
          <a:p>
            <a:pPr algn="l"/>
            <a:r>
              <a:rPr lang="fr-BE" sz="1400" b="1" dirty="0"/>
              <a:t> Inscriptions pour la Belgique et France : </a:t>
            </a:r>
          </a:p>
          <a:p>
            <a:pPr algn="l"/>
            <a:r>
              <a:rPr lang="fr-BE" sz="1400" b="1" dirty="0">
                <a:hlinkClick r:id="rId2">
                  <a:extLst>
                    <a:ext uri="{A12FA001-AC4F-418D-AE19-62706E023703}">
                      <ahyp:hlinkClr xmlns:ahyp="http://schemas.microsoft.com/office/drawing/2018/hyperlinkcolor" val="tx"/>
                    </a:ext>
                  </a:extLst>
                </a:hlinkClick>
              </a:rPr>
              <a:t>Info@mathemo.org</a:t>
            </a:r>
            <a:r>
              <a:rPr lang="fr-BE" sz="1400" b="1" dirty="0"/>
              <a:t>  ou 0032 485 520 099.</a:t>
            </a:r>
          </a:p>
        </p:txBody>
      </p:sp>
      <p:sp>
        <p:nvSpPr>
          <p:cNvPr id="29" name="Rectangle 19">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21">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23">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Triangle 25">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27">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29">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31">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 14" descr="Une image contenant personne, femme, extérieur, verres&#10;&#10;Description générée automatiquement">
            <a:extLst>
              <a:ext uri="{FF2B5EF4-FFF2-40B4-BE49-F238E27FC236}">
                <a16:creationId xmlns:a16="http://schemas.microsoft.com/office/drawing/2014/main" id="{9545F210-B254-4F96-AF5C-DAE4DEF69A6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l="21677" t="6316"/>
          <a:stretch/>
        </p:blipFill>
        <p:spPr>
          <a:xfrm>
            <a:off x="6882320" y="670951"/>
            <a:ext cx="1704169" cy="2162756"/>
          </a:xfrm>
          <a:prstGeom prst="rect">
            <a:avLst/>
          </a:prstGeom>
          <a:ln>
            <a:noFill/>
          </a:ln>
          <a:effectLst>
            <a:softEdge rad="112500"/>
          </a:effectLst>
        </p:spPr>
      </p:pic>
      <p:sp>
        <p:nvSpPr>
          <p:cNvPr id="43" name="Right Triangle 33">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id="{94C97976-7458-41CF-A034-E0677F3D742F}"/>
              </a:ext>
            </a:extLst>
          </p:cNvPr>
          <p:cNvPicPr>
            <a:picLocks noChangeAspect="1"/>
          </p:cNvPicPr>
          <p:nvPr/>
        </p:nvPicPr>
        <p:blipFill rotWithShape="1">
          <a:blip r:embed="rId5">
            <a:extLst>
              <a:ext uri="{28A0092B-C50C-407E-A947-70E740481C1C}">
                <a14:useLocalDpi xmlns:a14="http://schemas.microsoft.com/office/drawing/2010/main" val="0"/>
              </a:ext>
            </a:extLst>
          </a:blip>
          <a:srcRect l="21574" t="-1156" r="15001" b="1156"/>
          <a:stretch/>
        </p:blipFill>
        <p:spPr>
          <a:xfrm>
            <a:off x="1381948" y="1458158"/>
            <a:ext cx="1018515" cy="1437916"/>
          </a:xfrm>
          <a:prstGeom prst="rect">
            <a:avLst/>
          </a:prstGeom>
          <a:ln>
            <a:noFill/>
          </a:ln>
          <a:effectLst>
            <a:softEdge rad="112500"/>
          </a:effectLst>
        </p:spPr>
      </p:pic>
      <p:sp>
        <p:nvSpPr>
          <p:cNvPr id="45" name="Rectangle 35">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Triangle 37">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39">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a:extLst>
              <a:ext uri="{FF2B5EF4-FFF2-40B4-BE49-F238E27FC236}">
                <a16:creationId xmlns:a16="http://schemas.microsoft.com/office/drawing/2014/main" id="{DFCE9A70-5DE4-4DEC-8A4B-D235A5D30C5E}"/>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33000"/>
                    </a14:imgEffect>
                  </a14:imgLayer>
                </a14:imgProps>
              </a:ext>
              <a:ext uri="{28A0092B-C50C-407E-A947-70E740481C1C}">
                <a14:useLocalDpi xmlns:a14="http://schemas.microsoft.com/office/drawing/2010/main" val="0"/>
              </a:ext>
            </a:extLst>
          </a:blip>
          <a:srcRect l="16765" r="11316"/>
          <a:stretch/>
        </p:blipFill>
        <p:spPr>
          <a:xfrm rot="10800000">
            <a:off x="4121229" y="2878803"/>
            <a:ext cx="2664540" cy="1875103"/>
          </a:xfrm>
          <a:prstGeom prst="rect">
            <a:avLst/>
          </a:prstGeom>
        </p:spPr>
      </p:pic>
      <p:pic>
        <p:nvPicPr>
          <p:cNvPr id="11" name="Image 10">
            <a:extLst>
              <a:ext uri="{FF2B5EF4-FFF2-40B4-BE49-F238E27FC236}">
                <a16:creationId xmlns:a16="http://schemas.microsoft.com/office/drawing/2014/main" id="{38E0CBCC-D87F-471D-8552-60EEAFAF63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3786" y="1567804"/>
            <a:ext cx="1833847" cy="1265453"/>
          </a:xfrm>
          <a:prstGeom prst="rect">
            <a:avLst/>
          </a:prstGeom>
        </p:spPr>
      </p:pic>
      <p:sp>
        <p:nvSpPr>
          <p:cNvPr id="48" name="Rectangle 41">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 capture d’écran, carte de visite, carte&#10;&#10;Description générée automatiquement">
            <a:extLst>
              <a:ext uri="{FF2B5EF4-FFF2-40B4-BE49-F238E27FC236}">
                <a16:creationId xmlns:a16="http://schemas.microsoft.com/office/drawing/2014/main" id="{96EC03A4-0738-481B-875F-4EF40CA4E321}"/>
              </a:ext>
            </a:extLst>
          </p:cNvPr>
          <p:cNvPicPr>
            <a:picLocks noChangeAspect="1"/>
          </p:cNvPicPr>
          <p:nvPr/>
        </p:nvPicPr>
        <p:blipFill rotWithShape="1">
          <a:blip r:embed="rId9">
            <a:extLst>
              <a:ext uri="{28A0092B-C50C-407E-A947-70E740481C1C}">
                <a14:useLocalDpi xmlns:a14="http://schemas.microsoft.com/office/drawing/2010/main" val="0"/>
              </a:ext>
            </a:extLst>
          </a:blip>
          <a:srcRect l="14269" r="13303"/>
          <a:stretch/>
        </p:blipFill>
        <p:spPr>
          <a:xfrm>
            <a:off x="9216988" y="2159653"/>
            <a:ext cx="2109694" cy="2531542"/>
          </a:xfrm>
          <a:prstGeom prst="rect">
            <a:avLst/>
          </a:prstGeom>
        </p:spPr>
      </p:pic>
      <p:sp>
        <p:nvSpPr>
          <p:cNvPr id="49" name="Right Triangle 43">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AF6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FB15A129-B1AA-442E-A93A-27D67D452044}"/>
              </a:ext>
            </a:extLst>
          </p:cNvPr>
          <p:cNvSpPr/>
          <p:nvPr/>
        </p:nvSpPr>
        <p:spPr>
          <a:xfrm>
            <a:off x="263387" y="-59496"/>
            <a:ext cx="8619091" cy="707886"/>
          </a:xfrm>
          <a:prstGeom prst="rect">
            <a:avLst/>
          </a:prstGeom>
          <a:noFill/>
        </p:spPr>
        <p:txBody>
          <a:bodyPr wrap="none" lIns="91440" tIns="45720" rIns="91440" bIns="45720">
            <a:spAutoFit/>
          </a:bodyPr>
          <a:lstStyle/>
          <a:p>
            <a:pPr algn="ctr"/>
            <a:r>
              <a:rPr lang="fr-FR" sz="4000" b="1" dirty="0">
                <a:ln w="9525">
                  <a:solidFill>
                    <a:schemeClr val="bg1"/>
                  </a:solidFill>
                  <a:prstDash val="solid"/>
                </a:ln>
                <a:effectLst>
                  <a:outerShdw blurRad="12700" dist="38100" dir="2700000" algn="tl" rotWithShape="0">
                    <a:schemeClr val="bg1">
                      <a:lumMod val="50000"/>
                    </a:schemeClr>
                  </a:outerShdw>
                </a:effectLst>
              </a:rPr>
              <a:t>Mon p’tit séminaire maths à Marrakech</a:t>
            </a:r>
            <a:endParaRPr lang="fr-BE"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2" name="Image 51">
            <a:extLst>
              <a:ext uri="{FF2B5EF4-FFF2-40B4-BE49-F238E27FC236}">
                <a16:creationId xmlns:a16="http://schemas.microsoft.com/office/drawing/2014/main" id="{54E58026-4193-4A03-BB3F-884C7BF22FC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7000"/>
                    </a14:imgEffect>
                  </a14:imgLayer>
                </a14:imgProps>
              </a:ext>
              <a:ext uri="{28A0092B-C50C-407E-A947-70E740481C1C}">
                <a14:useLocalDpi xmlns:a14="http://schemas.microsoft.com/office/drawing/2010/main" val="0"/>
              </a:ext>
            </a:extLst>
          </a:blip>
          <a:srcRect l="5899" t="4673" r="17945" b="17432"/>
          <a:stretch/>
        </p:blipFill>
        <p:spPr>
          <a:xfrm>
            <a:off x="711950" y="2960883"/>
            <a:ext cx="2207254" cy="1763646"/>
          </a:xfrm>
          <a:prstGeom prst="rect">
            <a:avLst/>
          </a:prstGeom>
        </p:spPr>
      </p:pic>
      <p:pic>
        <p:nvPicPr>
          <p:cNvPr id="54" name="Image 53">
            <a:extLst>
              <a:ext uri="{FF2B5EF4-FFF2-40B4-BE49-F238E27FC236}">
                <a16:creationId xmlns:a16="http://schemas.microsoft.com/office/drawing/2014/main" id="{4C34A9D5-B162-4773-A57E-B2028BFD29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9395" y="646644"/>
            <a:ext cx="806940" cy="785422"/>
          </a:xfrm>
          <a:prstGeom prst="rect">
            <a:avLst/>
          </a:prstGeom>
        </p:spPr>
      </p:pic>
      <p:sp>
        <p:nvSpPr>
          <p:cNvPr id="55" name="ZoneTexte 54">
            <a:extLst>
              <a:ext uri="{FF2B5EF4-FFF2-40B4-BE49-F238E27FC236}">
                <a16:creationId xmlns:a16="http://schemas.microsoft.com/office/drawing/2014/main" id="{772B3146-41E0-4D80-83A3-F0FD8845AE26}"/>
              </a:ext>
            </a:extLst>
          </p:cNvPr>
          <p:cNvSpPr txBox="1"/>
          <p:nvPr/>
        </p:nvSpPr>
        <p:spPr>
          <a:xfrm>
            <a:off x="1908015" y="607847"/>
            <a:ext cx="4401933" cy="830997"/>
          </a:xfrm>
          <a:prstGeom prst="rect">
            <a:avLst/>
          </a:prstGeom>
          <a:noFill/>
        </p:spPr>
        <p:txBody>
          <a:bodyPr wrap="square" rtlCol="0">
            <a:spAutoFit/>
          </a:bodyPr>
          <a:lstStyle/>
          <a:p>
            <a:r>
              <a:rPr lang="fr-FR" sz="1600" dirty="0"/>
              <a:t>Formatrice: Catherine Vanham Logopède </a:t>
            </a:r>
          </a:p>
          <a:p>
            <a:r>
              <a:rPr lang="fr-FR" sz="1600" dirty="0"/>
              <a:t>rééducatrice du raisonnement logico-maths et spécialisée en Gestion mentale depuis 1992.</a:t>
            </a:r>
            <a:endParaRPr lang="fr-BE" sz="1600" dirty="0"/>
          </a:p>
        </p:txBody>
      </p:sp>
      <p:pic>
        <p:nvPicPr>
          <p:cNvPr id="5" name="Image 4" descr="Une image contenant dessin&#10;&#10;Description générée automatiquement">
            <a:extLst>
              <a:ext uri="{FF2B5EF4-FFF2-40B4-BE49-F238E27FC236}">
                <a16:creationId xmlns:a16="http://schemas.microsoft.com/office/drawing/2014/main" id="{672CFA1F-F83A-49EF-8279-993366FA0B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62958" y="2928915"/>
            <a:ext cx="839257" cy="839257"/>
          </a:xfrm>
          <a:prstGeom prst="rect">
            <a:avLst/>
          </a:prstGeom>
        </p:spPr>
      </p:pic>
      <p:sp>
        <p:nvSpPr>
          <p:cNvPr id="4" name="ZoneTexte 3">
            <a:extLst>
              <a:ext uri="{FF2B5EF4-FFF2-40B4-BE49-F238E27FC236}">
                <a16:creationId xmlns:a16="http://schemas.microsoft.com/office/drawing/2014/main" id="{BC02AD71-76A7-4A9B-8B3A-13D05EE6E070}"/>
              </a:ext>
            </a:extLst>
          </p:cNvPr>
          <p:cNvSpPr txBox="1"/>
          <p:nvPr/>
        </p:nvSpPr>
        <p:spPr>
          <a:xfrm>
            <a:off x="8766241" y="0"/>
            <a:ext cx="3307129" cy="2492990"/>
          </a:xfrm>
          <a:prstGeom prst="rect">
            <a:avLst/>
          </a:prstGeom>
          <a:noFill/>
        </p:spPr>
        <p:txBody>
          <a:bodyPr wrap="square" rtlCol="0">
            <a:spAutoFit/>
          </a:bodyPr>
          <a:lstStyle/>
          <a:p>
            <a:r>
              <a:rPr lang="fr-FR" dirty="0"/>
              <a:t>Lieu: </a:t>
            </a:r>
            <a:r>
              <a:rPr lang="fr-FR" dirty="0" err="1"/>
              <a:t>Hotel</a:t>
            </a:r>
            <a:r>
              <a:rPr lang="fr-FR" dirty="0"/>
              <a:t> Della Rosa</a:t>
            </a:r>
          </a:p>
          <a:p>
            <a:r>
              <a:rPr lang="fr-FR" sz="1400" dirty="0"/>
              <a:t>Prix: 400€ (Formation + repas+ pauses café</a:t>
            </a:r>
            <a:r>
              <a:rPr lang="fr-FR" sz="1200" dirty="0"/>
              <a:t>/thé.) </a:t>
            </a:r>
            <a:r>
              <a:rPr lang="fr-FR" sz="1400" dirty="0"/>
              <a:t>Acompte: 120€.</a:t>
            </a:r>
          </a:p>
          <a:p>
            <a:r>
              <a:rPr lang="fr-FR" sz="1400" dirty="0"/>
              <a:t>Transport et logement non compris.</a:t>
            </a:r>
          </a:p>
          <a:p>
            <a:r>
              <a:rPr lang="fr-FR" sz="1400" dirty="0"/>
              <a:t>Comptez 35€/nuitée en chambre double à l’hôtel. Conseil: prenez la dernière nuit ou un repas du soir dans un </a:t>
            </a:r>
            <a:r>
              <a:rPr lang="fr-FR" sz="1400" dirty="0" err="1"/>
              <a:t>riad</a:t>
            </a:r>
            <a:r>
              <a:rPr lang="fr-FR" sz="1400" dirty="0"/>
              <a:t>! </a:t>
            </a:r>
          </a:p>
          <a:p>
            <a:r>
              <a:rPr lang="fr-FR" sz="1400" dirty="0"/>
              <a:t>Remboursement  possible en cas de  fermeture des frontières.</a:t>
            </a:r>
          </a:p>
          <a:p>
            <a:endParaRPr lang="fr-FR" sz="1200" dirty="0"/>
          </a:p>
          <a:p>
            <a:endParaRPr lang="fr-FR" sz="1400" dirty="0"/>
          </a:p>
        </p:txBody>
      </p:sp>
    </p:spTree>
    <p:extLst>
      <p:ext uri="{BB962C8B-B14F-4D97-AF65-F5344CB8AC3E}">
        <p14:creationId xmlns:p14="http://schemas.microsoft.com/office/powerpoint/2010/main" val="2551146373"/>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E242195DBDF344BF6B6FE1C9E66F7E" ma:contentTypeVersion="8" ma:contentTypeDescription="Crée un document." ma:contentTypeScope="" ma:versionID="36b1a010671da8a9c6b8d9b3ccc62a7d">
  <xsd:schema xmlns:xsd="http://www.w3.org/2001/XMLSchema" xmlns:xs="http://www.w3.org/2001/XMLSchema" xmlns:p="http://schemas.microsoft.com/office/2006/metadata/properties" xmlns:ns3="b68facc9-8639-4ac4-84c8-c24712d61e76" targetNamespace="http://schemas.microsoft.com/office/2006/metadata/properties" ma:root="true" ma:fieldsID="674a92fcd31c509c78428bce14e2b90c" ns3:_="">
    <xsd:import namespace="b68facc9-8639-4ac4-84c8-c24712d61e7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8facc9-8639-4ac4-84c8-c24712d61e7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7695D5-2ABA-49C2-AFF8-BA6421E27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8facc9-8639-4ac4-84c8-c24712d61e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5A9F50-6712-4BE6-9D67-3603D6459C6B}">
  <ds:schemaRefs>
    <ds:schemaRef ds:uri="b68facc9-8639-4ac4-84c8-c24712d61e76"/>
    <ds:schemaRef ds:uri="http://purl.org/dc/term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B4CB2BA-5823-4483-ADCA-9EC36DF3F8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171</Words>
  <Application>Microsoft Office PowerPoint</Application>
  <PresentationFormat>Grand écran</PresentationFormat>
  <Paragraphs>13</Paragraphs>
  <Slides>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vt:i4>
      </vt:variant>
    </vt:vector>
  </HeadingPairs>
  <TitlesOfParts>
    <vt:vector size="5" baseType="lpstr">
      <vt:lpstr>Arial</vt:lpstr>
      <vt:lpstr>Calibri</vt:lpstr>
      <vt:lpstr>Calibri Light</vt:lpstr>
      <vt:lpstr>Office Theme</vt:lpstr>
      <vt:lpstr>   L’accompagnement des difficultés mathématiques chez l’enfant : Quels gestes mentaux, quels contenus et contenants de pensées?  Comment lier Gestion mentale, neurosciences et approches classiques?    Zoom sur le nombre et la numération, utilisation et manipulation de matériels permettant la généralisation du système décimal.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Redéfinir notre rôle de logopède dans la  pec des difficultés mathématiques : Quels gestes mentaux, quels contenus/contenants de pensées? Quels matériels? Quelles méthodes? Et les neurosciences ? Piaget est-il dépassé? Où en suis-je  ?</dc:title>
  <dc:creator>Vanham catherine</dc:creator>
  <cp:lastModifiedBy>Vanham catherine</cp:lastModifiedBy>
  <cp:revision>16</cp:revision>
  <dcterms:created xsi:type="dcterms:W3CDTF">2019-05-05T12:05:55Z</dcterms:created>
  <dcterms:modified xsi:type="dcterms:W3CDTF">2020-08-19T13:04:48Z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0x01010022E242195DBDF344BF6B6FE1C9E66F7E</vt:lpwstr>
  </property>
</Properties>
</file>